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317" r:id="rId3"/>
    <p:sldId id="292" r:id="rId4"/>
    <p:sldId id="318" r:id="rId5"/>
    <p:sldId id="283" r:id="rId6"/>
    <p:sldId id="286" r:id="rId7"/>
    <p:sldId id="311" r:id="rId8"/>
    <p:sldId id="321" r:id="rId9"/>
    <p:sldId id="299" r:id="rId10"/>
    <p:sldId id="320" r:id="rId11"/>
    <p:sldId id="322" r:id="rId12"/>
    <p:sldId id="319" r:id="rId13"/>
    <p:sldId id="323" r:id="rId14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" initials="B" lastIdx="0" clrIdx="0">
    <p:extLst>
      <p:ext uri="{19B8F6BF-5375-455C-9EA6-DF929625EA0E}">
        <p15:presenceInfo xmlns:p15="http://schemas.microsoft.com/office/powerpoint/2012/main" userId="c3f305b953c878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1863"/>
    <a:srgbClr val="E5007E"/>
    <a:srgbClr val="491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>
        <p:scale>
          <a:sx n="60" d="100"/>
          <a:sy n="60" d="100"/>
        </p:scale>
        <p:origin x="61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F5688-B4AC-4C15-865E-69534C6FCD38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4F435-20F9-4206-B9D7-B2F26921E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04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0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5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5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5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4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5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9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9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6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4C7C4-2659-1F42-9157-BCD003BD14F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0B2DA-7CE4-BF48-8543-3490D8E6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7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su.co.uk/form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50" y="1905589"/>
            <a:ext cx="10965427" cy="793019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b="1" spc="-151" dirty="0" smtClean="0">
                <a:solidFill>
                  <a:schemeClr val="bg1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  <a:t>EVENT PLANNING:</a:t>
            </a:r>
            <a:endParaRPr lang="en-US" sz="5400" b="1" spc="-151" dirty="0">
              <a:solidFill>
                <a:schemeClr val="bg1"/>
              </a:solidFill>
              <a:latin typeface="Univers LT Std 57 Condensed" charset="0"/>
              <a:ea typeface="Univers LT Std 57 Condensed" charset="0"/>
              <a:cs typeface="Univers LT Std 57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326" y="2622888"/>
            <a:ext cx="9678951" cy="1134091"/>
          </a:xfrm>
        </p:spPr>
        <p:txBody>
          <a:bodyPr>
            <a:normAutofit/>
          </a:bodyPr>
          <a:lstStyle/>
          <a:p>
            <a:pPr algn="r"/>
            <a:r>
              <a:rPr lang="en-US" sz="4800" i="1" dirty="0" smtClean="0">
                <a:solidFill>
                  <a:schemeClr val="bg1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  <a:t>Check List</a:t>
            </a:r>
            <a:endParaRPr lang="en-US" sz="4800" i="1" dirty="0">
              <a:solidFill>
                <a:schemeClr val="bg1"/>
              </a:solidFill>
              <a:latin typeface="Univers LT Std 57 Condensed" charset="0"/>
              <a:ea typeface="Univers LT Std 57 Condensed" charset="0"/>
              <a:cs typeface="Univers LT Std 57 Condensed" charset="0"/>
            </a:endParaRPr>
          </a:p>
          <a:p>
            <a:pPr algn="r"/>
            <a:endParaRPr lang="en-US" i="1" dirty="0">
              <a:solidFill>
                <a:schemeClr val="bg1"/>
              </a:solidFill>
              <a:latin typeface="Univers LT Std 57 Condensed" charset="0"/>
              <a:ea typeface="Univers LT Std 57 Condensed" charset="0"/>
              <a:cs typeface="Univers LT Std 57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5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410" y="-185554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cap="all" dirty="0" smtClean="0">
                <a:solidFill>
                  <a:srgbClr val="471069"/>
                </a:solidFill>
                <a:ea typeface="Univers LT Std 57 Condensed" charset="0"/>
                <a:cs typeface="Univers LT Std 57 Condensed" charset="0"/>
              </a:rPr>
              <a:t>Step 3 – 1 week before your event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02278"/>
              </p:ext>
            </p:extLst>
          </p:nvPr>
        </p:nvGraphicFramePr>
        <p:xfrm>
          <a:off x="524831" y="700773"/>
          <a:ext cx="10211896" cy="6182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7613">
                  <a:extLst>
                    <a:ext uri="{9D8B030D-6E8A-4147-A177-3AD203B41FA5}">
                      <a16:colId xmlns:a16="http://schemas.microsoft.com/office/drawing/2014/main" val="4261445165"/>
                    </a:ext>
                  </a:extLst>
                </a:gridCol>
                <a:gridCol w="4887122">
                  <a:extLst>
                    <a:ext uri="{9D8B030D-6E8A-4147-A177-3AD203B41FA5}">
                      <a16:colId xmlns:a16="http://schemas.microsoft.com/office/drawing/2014/main" val="1004311358"/>
                    </a:ext>
                  </a:extLst>
                </a:gridCol>
                <a:gridCol w="737161">
                  <a:extLst>
                    <a:ext uri="{9D8B030D-6E8A-4147-A177-3AD203B41FA5}">
                      <a16:colId xmlns:a16="http://schemas.microsoft.com/office/drawing/2014/main" val="3569263234"/>
                    </a:ext>
                  </a:extLst>
                </a:gridCol>
              </a:tblGrid>
              <a:tr h="607051">
                <a:tc>
                  <a:txBody>
                    <a:bodyPr/>
                    <a:lstStyle/>
                    <a:p>
                      <a:r>
                        <a:rPr lang="en-GB" dirty="0" smtClean="0"/>
                        <a:t>Check all details of your booking are covered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arrange a meeting with venue /marketing /media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57909"/>
                  </a:ext>
                </a:extLst>
              </a:tr>
              <a:tr h="867215">
                <a:tc>
                  <a:txBody>
                    <a:bodyPr/>
                    <a:lstStyle/>
                    <a:p>
                      <a:r>
                        <a:rPr lang="en-GB" dirty="0" smtClean="0"/>
                        <a:t>Arrange update</a:t>
                      </a:r>
                      <a:r>
                        <a:rPr lang="en-GB" baseline="0" dirty="0" smtClean="0"/>
                        <a:t> meeting with event committee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check they are all up to date</a:t>
                      </a:r>
                      <a:r>
                        <a:rPr lang="en-GB" sz="1600" baseline="0" dirty="0" smtClean="0"/>
                        <a:t> with jobs have delegated. Provide help or support if required</a:t>
                      </a:r>
                    </a:p>
                    <a:p>
                      <a:r>
                        <a:rPr lang="en-GB" sz="1600" baseline="0" dirty="0" smtClean="0"/>
                        <a:t>Go through plans for the day of the event.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09527"/>
                  </a:ext>
                </a:extLst>
              </a:tr>
              <a:tr h="867215">
                <a:tc>
                  <a:txBody>
                    <a:bodyPr/>
                    <a:lstStyle/>
                    <a:p>
                      <a:r>
                        <a:rPr lang="en-GB" dirty="0" smtClean="0"/>
                        <a:t>Update and</a:t>
                      </a:r>
                      <a:r>
                        <a:rPr lang="en-GB" baseline="0" dirty="0" smtClean="0"/>
                        <a:t> review the publicity plans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are you getting the good uptake on social media? If not, what can you change? Are all the committee liking and sharing?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537800"/>
                  </a:ext>
                </a:extLst>
              </a:tr>
              <a:tr h="867215">
                <a:tc>
                  <a:txBody>
                    <a:bodyPr/>
                    <a:lstStyle/>
                    <a:p>
                      <a:r>
                        <a:rPr lang="en-GB" dirty="0" smtClean="0"/>
                        <a:t>Ticket Sales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review</a:t>
                      </a:r>
                      <a:r>
                        <a:rPr lang="en-GB" sz="1600" baseline="0" dirty="0" smtClean="0"/>
                        <a:t> ticket sales and how you could boost this ahead of the event? Have you booked contactless payment machine from finance?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45467"/>
                  </a:ext>
                </a:extLst>
              </a:tr>
              <a:tr h="632326">
                <a:tc>
                  <a:txBody>
                    <a:bodyPr/>
                    <a:lstStyle/>
                    <a:p>
                      <a:r>
                        <a:rPr lang="en-GB" dirty="0" smtClean="0"/>
                        <a:t>Risk</a:t>
                      </a:r>
                      <a:r>
                        <a:rPr lang="en-GB" baseline="0" dirty="0" smtClean="0"/>
                        <a:t> Assessment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review your risk</a:t>
                      </a:r>
                      <a:r>
                        <a:rPr lang="en-GB" sz="1600" baseline="0" dirty="0" smtClean="0"/>
                        <a:t> assessment with the appropriate LSU staff member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06734"/>
                  </a:ext>
                </a:extLst>
              </a:tr>
              <a:tr h="1127380">
                <a:tc>
                  <a:txBody>
                    <a:bodyPr/>
                    <a:lstStyle/>
                    <a:p>
                      <a:r>
                        <a:rPr lang="en-GB" dirty="0" smtClean="0"/>
                        <a:t>Collecting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Are</a:t>
                      </a:r>
                      <a:r>
                        <a:rPr lang="en-GB" sz="1600" baseline="0" dirty="0" smtClean="0"/>
                        <a:t> you collecting student data – who attends/ adding students to a news letter? </a:t>
                      </a:r>
                    </a:p>
                    <a:p>
                      <a:r>
                        <a:rPr lang="en-GB" sz="1600" baseline="0" dirty="0" smtClean="0"/>
                        <a:t>Make sure you adhere to GDPR  - online training is available.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874085"/>
                  </a:ext>
                </a:extLst>
              </a:tr>
              <a:tr h="607051">
                <a:tc>
                  <a:txBody>
                    <a:bodyPr/>
                    <a:lstStyle/>
                    <a:p>
                      <a:r>
                        <a:rPr lang="en-GB" dirty="0" smtClean="0"/>
                        <a:t>Speakers/Presenters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Check all travel details and details of where you are meeting them are in place.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32965"/>
                  </a:ext>
                </a:extLst>
              </a:tr>
              <a:tr h="607051">
                <a:tc>
                  <a:txBody>
                    <a:bodyPr/>
                    <a:lstStyle/>
                    <a:p>
                      <a:r>
                        <a:rPr lang="en-GB" dirty="0" smtClean="0"/>
                        <a:t>Make  a</a:t>
                      </a:r>
                      <a:r>
                        <a:rPr lang="en-GB" baseline="0" dirty="0" smtClean="0"/>
                        <a:t> check list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be</a:t>
                      </a:r>
                      <a:r>
                        <a:rPr lang="en-GB" sz="1600" baseline="0" dirty="0" smtClean="0"/>
                        <a:t> prepared with a check list for the day of the event to make sure everything is in place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42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55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498" y="1"/>
            <a:ext cx="10972800" cy="545432"/>
          </a:xfrm>
        </p:spPr>
        <p:txBody>
          <a:bodyPr>
            <a:noAutofit/>
          </a:bodyPr>
          <a:lstStyle/>
          <a:p>
            <a:pPr algn="l"/>
            <a:r>
              <a:rPr lang="en-US" sz="3600" b="1" cap="all" dirty="0" smtClean="0">
                <a:solidFill>
                  <a:srgbClr val="471069"/>
                </a:solidFill>
                <a:ea typeface="Univers LT Std 57 Condensed" charset="0"/>
                <a:cs typeface="Univers LT Std 57 Condensed" charset="0"/>
              </a:rPr>
              <a:t>Step 4 – the day of the event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56079"/>
              </p:ext>
            </p:extLst>
          </p:nvPr>
        </p:nvGraphicFramePr>
        <p:xfrm>
          <a:off x="524498" y="677779"/>
          <a:ext cx="10211896" cy="594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7613">
                  <a:extLst>
                    <a:ext uri="{9D8B030D-6E8A-4147-A177-3AD203B41FA5}">
                      <a16:colId xmlns:a16="http://schemas.microsoft.com/office/drawing/2014/main" val="4261445165"/>
                    </a:ext>
                  </a:extLst>
                </a:gridCol>
                <a:gridCol w="4887122">
                  <a:extLst>
                    <a:ext uri="{9D8B030D-6E8A-4147-A177-3AD203B41FA5}">
                      <a16:colId xmlns:a16="http://schemas.microsoft.com/office/drawing/2014/main" val="1004311358"/>
                    </a:ext>
                  </a:extLst>
                </a:gridCol>
                <a:gridCol w="737161">
                  <a:extLst>
                    <a:ext uri="{9D8B030D-6E8A-4147-A177-3AD203B41FA5}">
                      <a16:colId xmlns:a16="http://schemas.microsoft.com/office/drawing/2014/main" val="3569263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Take a</a:t>
                      </a:r>
                      <a:r>
                        <a:rPr lang="en-GB" baseline="0" dirty="0" smtClean="0"/>
                        <a:t> few</a:t>
                      </a:r>
                      <a:r>
                        <a:rPr lang="en-GB" dirty="0" smtClean="0"/>
                        <a:t> deep breaths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have got this!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57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Risk Assessment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 this needs to be checked and signed off before the event.</a:t>
                      </a:r>
                    </a:p>
                    <a:p>
                      <a:r>
                        <a:rPr lang="en-GB" dirty="0" smtClean="0"/>
                        <a:t>Make</a:t>
                      </a:r>
                      <a:r>
                        <a:rPr lang="en-GB" baseline="0" dirty="0" smtClean="0"/>
                        <a:t> sure everyone knows the fire procedure.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0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Media</a:t>
                      </a:r>
                      <a:r>
                        <a:rPr lang="en-GB" baseline="0" dirty="0" smtClean="0"/>
                        <a:t> and Tech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</a:t>
                      </a:r>
                      <a:r>
                        <a:rPr lang="en-GB" baseline="0" dirty="0" smtClean="0"/>
                        <a:t> run through all tech including videos/links/power points/speakers/ mics and any filming equipment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537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 be clear on timings for the event and stick to them.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Speakers and presenters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</a:t>
                      </a:r>
                      <a:r>
                        <a:rPr lang="en-GB" baseline="0" dirty="0" smtClean="0"/>
                        <a:t> who is going to met and greet? Offer your guests refreshments if required.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0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Publicity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</a:t>
                      </a:r>
                      <a:r>
                        <a:rPr lang="en-GB" baseline="0" dirty="0" smtClean="0"/>
                        <a:t> is scheduling posts before and during the event?</a:t>
                      </a:r>
                    </a:p>
                    <a:p>
                      <a:r>
                        <a:rPr lang="en-GB" baseline="0" dirty="0" smtClean="0"/>
                        <a:t>Do you have a hashtag your audience and guests can use?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874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Setting 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</a:t>
                      </a:r>
                      <a:r>
                        <a:rPr lang="en-GB" baseline="0" dirty="0" smtClean="0"/>
                        <a:t> give yourself enough time to set up comfortably. Are your committee on hand to help?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3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Collecting data/tickets/</a:t>
                      </a:r>
                      <a:r>
                        <a:rPr lang="en-GB" baseline="0" dirty="0" smtClean="0"/>
                        <a:t> entrance fee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 do you have a hand scanner to collect B</a:t>
                      </a:r>
                      <a:r>
                        <a:rPr lang="en-GB" baseline="0" dirty="0" smtClean="0"/>
                        <a:t> Numbers? Who is collecting tickets/money?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564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8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498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cap="all" dirty="0" smtClean="0">
                <a:solidFill>
                  <a:srgbClr val="471069"/>
                </a:solidFill>
                <a:ea typeface="Univers LT Std 57 Condensed" charset="0"/>
                <a:cs typeface="Univers LT Std 57 Condensed" charset="0"/>
              </a:rPr>
              <a:t>Step 5 – </a:t>
            </a:r>
            <a:r>
              <a:rPr lang="en-US" sz="3600" b="1" cap="all" dirty="0" smtClean="0">
                <a:solidFill>
                  <a:srgbClr val="471069"/>
                </a:solidFill>
                <a:ea typeface="Univers LT Std 57 Condensed" charset="0"/>
                <a:cs typeface="Univers LT Std 57 Condensed" charset="0"/>
              </a:rPr>
              <a:t>after </a:t>
            </a:r>
            <a:r>
              <a:rPr lang="en-US" sz="3600" b="1" cap="all" dirty="0" smtClean="0">
                <a:solidFill>
                  <a:srgbClr val="471069"/>
                </a:solidFill>
                <a:ea typeface="Univers LT Std 57 Condensed" charset="0"/>
                <a:cs typeface="Univers LT Std 57 Condensed" charset="0"/>
              </a:rPr>
              <a:t>the event – Well done, you did it!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58122"/>
              </p:ext>
            </p:extLst>
          </p:nvPr>
        </p:nvGraphicFramePr>
        <p:xfrm>
          <a:off x="524498" y="790073"/>
          <a:ext cx="10211896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7613">
                  <a:extLst>
                    <a:ext uri="{9D8B030D-6E8A-4147-A177-3AD203B41FA5}">
                      <a16:colId xmlns:a16="http://schemas.microsoft.com/office/drawing/2014/main" val="4261445165"/>
                    </a:ext>
                  </a:extLst>
                </a:gridCol>
                <a:gridCol w="4887122">
                  <a:extLst>
                    <a:ext uri="{9D8B030D-6E8A-4147-A177-3AD203B41FA5}">
                      <a16:colId xmlns:a16="http://schemas.microsoft.com/office/drawing/2014/main" val="1004311358"/>
                    </a:ext>
                  </a:extLst>
                </a:gridCol>
                <a:gridCol w="737161">
                  <a:extLst>
                    <a:ext uri="{9D8B030D-6E8A-4147-A177-3AD203B41FA5}">
                      <a16:colId xmlns:a16="http://schemas.microsoft.com/office/drawing/2014/main" val="3569263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Clearing</a:t>
                      </a:r>
                      <a:r>
                        <a:rPr lang="en-GB" baseline="0" dirty="0" smtClean="0"/>
                        <a:t> up after the 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Make sure you have a team to help pack up and clear away.</a:t>
                      </a:r>
                    </a:p>
                    <a:p>
                      <a:r>
                        <a:rPr lang="en-GB" dirty="0" smtClean="0"/>
                        <a:t>NB: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Check</a:t>
                      </a:r>
                      <a:r>
                        <a:rPr lang="en-GB" baseline="0" dirty="0" smtClean="0"/>
                        <a:t> that all equipment has been returned. Money has been banked and media downloaded.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57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Publicity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Post</a:t>
                      </a:r>
                      <a:r>
                        <a:rPr lang="en-GB" baseline="0" dirty="0" smtClean="0"/>
                        <a:t> pictures, videos and feedback from the event. Tagging sponsors or speaker</a:t>
                      </a:r>
                    </a:p>
                    <a:p>
                      <a:r>
                        <a:rPr lang="en-GB" baseline="0" dirty="0" smtClean="0"/>
                        <a:t>Write an article about the event to be posted on the LSU or LU webpages or newsletters.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0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Say Thank You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Send</a:t>
                      </a:r>
                      <a:r>
                        <a:rPr lang="en-GB" baseline="0" dirty="0" smtClean="0"/>
                        <a:t> thank you letters to all speakers/sponsors AND your event committee. </a:t>
                      </a:r>
                    </a:p>
                    <a:p>
                      <a:r>
                        <a:rPr lang="en-GB" baseline="0" dirty="0" smtClean="0"/>
                        <a:t>NB: your sponsors will want to know how the event went, what impact it made some photos and feedback.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537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Finances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Update your budget sheet – make sure you</a:t>
                      </a:r>
                      <a:r>
                        <a:rPr lang="en-GB" baseline="0" dirty="0" smtClean="0"/>
                        <a:t> have all expenses covered.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Lessons Learnt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</a:t>
                      </a:r>
                      <a:r>
                        <a:rPr lang="en-GB" baseline="0" dirty="0" smtClean="0"/>
                        <a:t> you are going to run the event again in the future you might want to arrange a post event meeting to go through what went well and what could be improved. You may want to put a survey out to attendees.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0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1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113" y="2336231"/>
            <a:ext cx="8229600" cy="746625"/>
          </a:xfrm>
        </p:spPr>
        <p:txBody>
          <a:bodyPr>
            <a:normAutofit fontScale="90000"/>
          </a:bodyPr>
          <a:lstStyle/>
          <a:p>
            <a:r>
              <a:rPr lang="en-US" sz="8000" b="1" cap="all" dirty="0" smtClean="0">
                <a:solidFill>
                  <a:srgbClr val="471069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  <a:t/>
            </a:r>
            <a:br>
              <a:rPr lang="en-US" sz="8000" b="1" cap="all" dirty="0" smtClean="0">
                <a:solidFill>
                  <a:srgbClr val="471069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</a:br>
            <a:r>
              <a:rPr lang="en-US" sz="6000" b="1" cap="all" dirty="0" smtClean="0">
                <a:solidFill>
                  <a:srgbClr val="E5007E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  <a:t>any questions</a:t>
            </a:r>
            <a:r>
              <a:rPr lang="en-US" sz="6000" b="1" cap="all" dirty="0" smtClean="0">
                <a:solidFill>
                  <a:srgbClr val="E5007E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  <a:t>?</a:t>
            </a:r>
            <a:br>
              <a:rPr lang="en-US" sz="6000" b="1" cap="all" dirty="0" smtClean="0">
                <a:solidFill>
                  <a:srgbClr val="E5007E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</a:br>
            <a:r>
              <a:rPr lang="en-US" b="1" i="1" cap="all" dirty="0" smtClean="0">
                <a:solidFill>
                  <a:srgbClr val="E5007E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  <a:t>Contact </a:t>
            </a:r>
            <a:r>
              <a:rPr lang="en-US" b="1" i="1" cap="all" dirty="0" smtClean="0">
                <a:solidFill>
                  <a:srgbClr val="E5007E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  <a:t>your section chair or relevant member of staff for more help</a:t>
            </a:r>
            <a:endParaRPr lang="en-US" b="1" i="1" cap="all" dirty="0">
              <a:solidFill>
                <a:srgbClr val="E5007E"/>
              </a:solidFill>
              <a:latin typeface="Univers LT Std 57 Condensed" charset="0"/>
              <a:ea typeface="Univers LT Std 57 Condensed" charset="0"/>
              <a:cs typeface="Univers LT Std 57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8686" y="823514"/>
            <a:ext cx="941059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E5007E"/>
                </a:solidFill>
              </a:rPr>
              <a:t>Below is a link to the LSU web site where you will</a:t>
            </a:r>
          </a:p>
          <a:p>
            <a:r>
              <a:rPr lang="en-GB" sz="3200" b="1" dirty="0" smtClean="0">
                <a:solidFill>
                  <a:srgbClr val="E5007E"/>
                </a:solidFill>
              </a:rPr>
              <a:t>find the events </a:t>
            </a:r>
            <a:r>
              <a:rPr lang="en-GB" sz="3200" b="1" dirty="0" smtClean="0">
                <a:solidFill>
                  <a:srgbClr val="E5007E"/>
                </a:solidFill>
              </a:rPr>
              <a:t>Jot Form</a:t>
            </a:r>
            <a:endParaRPr lang="en-GB" sz="3200" b="1" dirty="0" smtClean="0">
              <a:solidFill>
                <a:srgbClr val="E5007E"/>
              </a:solidFill>
            </a:endParaRPr>
          </a:p>
          <a:p>
            <a:r>
              <a:rPr lang="en-GB" sz="3200" dirty="0">
                <a:hlinkClick r:id="rId3"/>
              </a:rPr>
              <a:t>https://</a:t>
            </a:r>
            <a:r>
              <a:rPr lang="en-GB" sz="3200" dirty="0" smtClean="0">
                <a:hlinkClick r:id="rId3"/>
              </a:rPr>
              <a:t>lsu.co.uk/forms</a:t>
            </a:r>
            <a:r>
              <a:rPr lang="en-GB" sz="3200" b="1" dirty="0" smtClean="0">
                <a:solidFill>
                  <a:srgbClr val="E5007E"/>
                </a:solidFill>
              </a:rPr>
              <a:t> </a:t>
            </a:r>
          </a:p>
          <a:p>
            <a:r>
              <a:rPr lang="en-GB" sz="3200" b="1" dirty="0" smtClean="0">
                <a:solidFill>
                  <a:srgbClr val="E5007E"/>
                </a:solidFill>
              </a:rPr>
              <a:t>ALL </a:t>
            </a:r>
            <a:r>
              <a:rPr lang="en-GB" sz="3200" b="1" dirty="0" smtClean="0">
                <a:solidFill>
                  <a:srgbClr val="E5007E"/>
                </a:solidFill>
              </a:rPr>
              <a:t>events </a:t>
            </a:r>
            <a:r>
              <a:rPr lang="en-GB" sz="3200" b="1" dirty="0" smtClean="0">
                <a:solidFill>
                  <a:srgbClr val="E5007E"/>
                </a:solidFill>
              </a:rPr>
              <a:t>MUST</a:t>
            </a:r>
            <a:r>
              <a:rPr lang="en-GB" sz="3200" b="1" dirty="0" smtClean="0">
                <a:solidFill>
                  <a:srgbClr val="E5007E"/>
                </a:solidFill>
              </a:rPr>
              <a:t> </a:t>
            </a:r>
            <a:r>
              <a:rPr lang="en-GB" sz="3200" b="1" dirty="0" smtClean="0">
                <a:solidFill>
                  <a:srgbClr val="E5007E"/>
                </a:solidFill>
              </a:rPr>
              <a:t>be booked using this form.</a:t>
            </a:r>
          </a:p>
          <a:p>
            <a:endParaRPr lang="en-GB" sz="3200" b="1" dirty="0" smtClean="0">
              <a:solidFill>
                <a:srgbClr val="E5007E"/>
              </a:solidFill>
            </a:endParaRPr>
          </a:p>
          <a:p>
            <a:r>
              <a:rPr lang="en-GB" sz="3200" b="1" dirty="0" smtClean="0">
                <a:solidFill>
                  <a:srgbClr val="E5007E"/>
                </a:solidFill>
              </a:rPr>
              <a:t>Due to COVID-19 LSU have the right to cancel or </a:t>
            </a:r>
          </a:p>
          <a:p>
            <a:r>
              <a:rPr lang="en-GB" sz="3200" b="1" dirty="0">
                <a:solidFill>
                  <a:srgbClr val="E5007E"/>
                </a:solidFill>
              </a:rPr>
              <a:t>a</a:t>
            </a:r>
            <a:r>
              <a:rPr lang="en-GB" sz="3200" b="1" dirty="0" smtClean="0">
                <a:solidFill>
                  <a:srgbClr val="E5007E"/>
                </a:solidFill>
              </a:rPr>
              <a:t>lter </a:t>
            </a:r>
            <a:r>
              <a:rPr lang="en-GB" sz="3200" b="1" dirty="0" smtClean="0">
                <a:solidFill>
                  <a:srgbClr val="E5007E"/>
                </a:solidFill>
              </a:rPr>
              <a:t>restrictions on all events.</a:t>
            </a:r>
          </a:p>
          <a:p>
            <a:r>
              <a:rPr lang="en-GB" sz="3200" b="1" dirty="0" smtClean="0">
                <a:solidFill>
                  <a:srgbClr val="E5007E"/>
                </a:solidFill>
              </a:rPr>
              <a:t>All booked events will be regularly </a:t>
            </a:r>
            <a:r>
              <a:rPr lang="en-GB" sz="3200" b="1" dirty="0" smtClean="0">
                <a:solidFill>
                  <a:srgbClr val="E5007E"/>
                </a:solidFill>
              </a:rPr>
              <a:t>reviewed to ensure</a:t>
            </a:r>
          </a:p>
          <a:p>
            <a:r>
              <a:rPr lang="en-GB" sz="3200" b="1" dirty="0">
                <a:solidFill>
                  <a:srgbClr val="E5007E"/>
                </a:solidFill>
              </a:rPr>
              <a:t>t</a:t>
            </a:r>
            <a:r>
              <a:rPr lang="en-GB" sz="3200" b="1" dirty="0" smtClean="0">
                <a:solidFill>
                  <a:srgbClr val="E5007E"/>
                </a:solidFill>
              </a:rPr>
              <a:t>hey meet up to date COVID-19 regulations.</a:t>
            </a:r>
            <a:endParaRPr lang="en-GB" sz="3200" b="1" dirty="0" smtClean="0">
              <a:solidFill>
                <a:srgbClr val="E5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765" y="1039039"/>
            <a:ext cx="8229600" cy="7466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cap="all" dirty="0" smtClean="0">
                <a:solidFill>
                  <a:srgbClr val="471069"/>
                </a:solidFill>
                <a:ea typeface="Univers LT Std 57 Condensed" charset="0"/>
                <a:cs typeface="Univers LT Std 57 Condensed" charset="0"/>
              </a:rPr>
              <a:t>Planning your event</a:t>
            </a:r>
            <a:endParaRPr lang="en-US" b="1" cap="all" dirty="0">
              <a:solidFill>
                <a:srgbClr val="471069"/>
              </a:solidFill>
              <a:ea typeface="Univers LT Std 57 Condensed" charset="0"/>
              <a:cs typeface="Univers LT Std 57 Condense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16" y="1785664"/>
            <a:ext cx="84118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E5007E"/>
                </a:solidFill>
              </a:rPr>
              <a:t>The next few slides are checklists designed to help you plan your event in stages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E5007E"/>
                </a:solidFill>
              </a:rPr>
              <a:t>These are designed to edit or print out</a:t>
            </a:r>
            <a:endParaRPr lang="en-GB" sz="3200" b="1" dirty="0" smtClean="0">
              <a:solidFill>
                <a:srgbClr val="491A6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E5007E"/>
                </a:solidFill>
              </a:rPr>
              <a:t>We also strongly advise you have 2 </a:t>
            </a:r>
            <a:r>
              <a:rPr lang="en-GB" sz="3200" dirty="0" smtClean="0">
                <a:solidFill>
                  <a:srgbClr val="E5007E"/>
                </a:solidFill>
              </a:rPr>
              <a:t>plans for </a:t>
            </a:r>
            <a:r>
              <a:rPr lang="en-GB" sz="3200" dirty="0" smtClean="0">
                <a:solidFill>
                  <a:srgbClr val="E5007E"/>
                </a:solidFill>
              </a:rPr>
              <a:t>the event;</a:t>
            </a:r>
            <a:endParaRPr lang="en-GB" sz="3200" b="1" dirty="0">
              <a:solidFill>
                <a:srgbClr val="491A6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491A62"/>
                </a:solidFill>
              </a:rPr>
              <a:t>Plan A – Your Event Plan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491A62"/>
                </a:solidFill>
              </a:rPr>
              <a:t>Plan B – Your COVID Event Plan</a:t>
            </a:r>
            <a:endParaRPr lang="en-GB" sz="3200" dirty="0" smtClean="0">
              <a:solidFill>
                <a:srgbClr val="E5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8" y="-28875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cap="all" dirty="0" smtClean="0">
                <a:solidFill>
                  <a:srgbClr val="471069"/>
                </a:solidFill>
                <a:ea typeface="Univers LT Std 57 Condensed" charset="0"/>
                <a:cs typeface="Univers LT Std 57 Condensed" charset="0"/>
              </a:rPr>
              <a:t>Step 1 - Initial event planning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715241"/>
              </p:ext>
            </p:extLst>
          </p:nvPr>
        </p:nvGraphicFramePr>
        <p:xfrm>
          <a:off x="368968" y="511687"/>
          <a:ext cx="9773054" cy="6145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0466">
                  <a:extLst>
                    <a:ext uri="{9D8B030D-6E8A-4147-A177-3AD203B41FA5}">
                      <a16:colId xmlns:a16="http://schemas.microsoft.com/office/drawing/2014/main" val="4261445165"/>
                    </a:ext>
                  </a:extLst>
                </a:gridCol>
                <a:gridCol w="4677105">
                  <a:extLst>
                    <a:ext uri="{9D8B030D-6E8A-4147-A177-3AD203B41FA5}">
                      <a16:colId xmlns:a16="http://schemas.microsoft.com/office/drawing/2014/main" val="1004311358"/>
                    </a:ext>
                  </a:extLst>
                </a:gridCol>
                <a:gridCol w="705483">
                  <a:extLst>
                    <a:ext uri="{9D8B030D-6E8A-4147-A177-3AD203B41FA5}">
                      <a16:colId xmlns:a16="http://schemas.microsoft.com/office/drawing/2014/main" val="3569263234"/>
                    </a:ext>
                  </a:extLst>
                </a:gridCol>
              </a:tblGrid>
              <a:tr h="346063">
                <a:tc>
                  <a:txBody>
                    <a:bodyPr/>
                    <a:lstStyle/>
                    <a:p>
                      <a:r>
                        <a:rPr lang="en-GB" dirty="0" smtClean="0"/>
                        <a:t>What are your event goals/ objectives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</a:t>
                      </a:r>
                      <a:r>
                        <a:rPr lang="en-GB" sz="1600" dirty="0" smtClean="0"/>
                        <a:t>: How are you going to measure them</a:t>
                      </a:r>
                      <a:r>
                        <a:rPr lang="en-GB" sz="1600" dirty="0" smtClean="0"/>
                        <a:t>?</a:t>
                      </a:r>
                    </a:p>
                    <a:p>
                      <a:r>
                        <a:rPr lang="en-GB" sz="1600" dirty="0" smtClean="0"/>
                        <a:t>Use SMART targets – see slides</a:t>
                      </a:r>
                      <a:r>
                        <a:rPr lang="en-GB" sz="1600" baseline="0" dirty="0" smtClean="0"/>
                        <a:t> 5/6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57909"/>
                  </a:ext>
                </a:extLst>
              </a:tr>
              <a:tr h="605609">
                <a:tc>
                  <a:txBody>
                    <a:bodyPr/>
                    <a:lstStyle/>
                    <a:p>
                      <a:r>
                        <a:rPr lang="en-GB" dirty="0" smtClean="0"/>
                        <a:t>Fill in the Online</a:t>
                      </a:r>
                      <a:r>
                        <a:rPr lang="en-GB" baseline="0" dirty="0" smtClean="0"/>
                        <a:t> Jot </a:t>
                      </a:r>
                      <a:r>
                        <a:rPr lang="en-GB" baseline="0" dirty="0" smtClean="0"/>
                        <a:t>Form </a:t>
                      </a:r>
                      <a:r>
                        <a:rPr lang="en-GB" baseline="0" dirty="0" smtClean="0"/>
                        <a:t>and submit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Check room/</a:t>
                      </a:r>
                      <a:r>
                        <a:rPr lang="en-GB" sz="1600" baseline="0" dirty="0" smtClean="0"/>
                        <a:t> speakers and equipment availability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09527"/>
                  </a:ext>
                </a:extLst>
              </a:tr>
              <a:tr h="605609">
                <a:tc>
                  <a:txBody>
                    <a:bodyPr/>
                    <a:lstStyle/>
                    <a:p>
                      <a:r>
                        <a:rPr lang="en-GB" dirty="0" smtClean="0"/>
                        <a:t>Make an</a:t>
                      </a:r>
                      <a:r>
                        <a:rPr lang="en-GB" baseline="0" dirty="0" smtClean="0"/>
                        <a:t> Event Budget Sheet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Excel</a:t>
                      </a:r>
                      <a:r>
                        <a:rPr lang="en-GB" sz="1600" baseline="0" dirty="0" smtClean="0"/>
                        <a:t> is a great tool for this. See </a:t>
                      </a:r>
                      <a:r>
                        <a:rPr lang="en-GB" sz="1600" baseline="0" dirty="0" smtClean="0"/>
                        <a:t>an example of a budget sheet – slide 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537800"/>
                  </a:ext>
                </a:extLst>
              </a:tr>
              <a:tr h="427029">
                <a:tc>
                  <a:txBody>
                    <a:bodyPr/>
                    <a:lstStyle/>
                    <a:p>
                      <a:r>
                        <a:rPr lang="en-GB" dirty="0" smtClean="0"/>
                        <a:t>Do you need any</a:t>
                      </a:r>
                      <a:r>
                        <a:rPr lang="en-GB" baseline="0" dirty="0" smtClean="0"/>
                        <a:t> funding?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Look</a:t>
                      </a:r>
                      <a:r>
                        <a:rPr lang="en-GB" sz="1600" baseline="0" dirty="0" smtClean="0"/>
                        <a:t> out for the Finding Funding resources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934176"/>
                  </a:ext>
                </a:extLst>
              </a:tr>
              <a:tr h="605609">
                <a:tc>
                  <a:txBody>
                    <a:bodyPr/>
                    <a:lstStyle/>
                    <a:p>
                      <a:r>
                        <a:rPr lang="en-GB" dirty="0" smtClean="0"/>
                        <a:t>Create an Event</a:t>
                      </a:r>
                      <a:r>
                        <a:rPr lang="en-GB" baseline="0" dirty="0" smtClean="0"/>
                        <a:t> Committee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try and match the tasks with the persons skills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45467"/>
                  </a:ext>
                </a:extLst>
              </a:tr>
              <a:tr h="605609">
                <a:tc>
                  <a:txBody>
                    <a:bodyPr/>
                    <a:lstStyle/>
                    <a:p>
                      <a:r>
                        <a:rPr lang="en-GB" dirty="0" smtClean="0"/>
                        <a:t>Use</a:t>
                      </a:r>
                      <a:r>
                        <a:rPr lang="en-GB" baseline="0" dirty="0" smtClean="0"/>
                        <a:t> a time line to plan your</a:t>
                      </a:r>
                      <a:r>
                        <a:rPr lang="en-GB" dirty="0" smtClean="0"/>
                        <a:t> publicity</a:t>
                      </a:r>
                      <a:r>
                        <a:rPr lang="en-GB" baseline="0" dirty="0" smtClean="0"/>
                        <a:t>/ social media marketing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Plan</a:t>
                      </a:r>
                      <a:r>
                        <a:rPr lang="en-GB" sz="1600" baseline="0" dirty="0" smtClean="0"/>
                        <a:t> posts to go out before/during and after the </a:t>
                      </a:r>
                      <a:r>
                        <a:rPr lang="en-GB" sz="1600" baseline="0" dirty="0" smtClean="0"/>
                        <a:t>event.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06734"/>
                  </a:ext>
                </a:extLst>
              </a:tr>
              <a:tr h="605609">
                <a:tc>
                  <a:txBody>
                    <a:bodyPr/>
                    <a:lstStyle/>
                    <a:p>
                      <a:r>
                        <a:rPr lang="en-GB" dirty="0" smtClean="0"/>
                        <a:t>Brand Your 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Don’t for</a:t>
                      </a:r>
                      <a:r>
                        <a:rPr lang="en-GB" sz="1600" baseline="0" dirty="0" smtClean="0"/>
                        <a:t>get to get this approved through marketing@lsu.co.uk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874085"/>
                  </a:ext>
                </a:extLst>
              </a:tr>
              <a:tr h="605609">
                <a:tc>
                  <a:txBody>
                    <a:bodyPr/>
                    <a:lstStyle/>
                    <a:p>
                      <a:r>
                        <a:rPr lang="en-GB" dirty="0" smtClean="0"/>
                        <a:t>Confirm speakers/ presenters/entertainers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Don’t forget to fill in an external speaker form (on the Jot</a:t>
                      </a:r>
                      <a:r>
                        <a:rPr lang="en-GB" sz="1600" baseline="0" dirty="0" smtClean="0"/>
                        <a:t> Form)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32965"/>
                  </a:ext>
                </a:extLst>
              </a:tr>
              <a:tr h="865156">
                <a:tc>
                  <a:txBody>
                    <a:bodyPr/>
                    <a:lstStyle/>
                    <a:p>
                      <a:r>
                        <a:rPr lang="en-GB" dirty="0" smtClean="0"/>
                        <a:t>Arrange regular meetings with your event committee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Keep everyone up to day</a:t>
                      </a:r>
                      <a:r>
                        <a:rPr lang="en-GB" sz="1600" baseline="0" dirty="0" smtClean="0"/>
                        <a:t> with a group chat. Remember to </a:t>
                      </a:r>
                      <a:r>
                        <a:rPr lang="en-GB" sz="1600" baseline="0" dirty="0" smtClean="0"/>
                        <a:t>delegate – plan when each step needs to be completed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564910"/>
                  </a:ext>
                </a:extLst>
              </a:tr>
              <a:tr h="605609">
                <a:tc>
                  <a:txBody>
                    <a:bodyPr/>
                    <a:lstStyle/>
                    <a:p>
                      <a:r>
                        <a:rPr lang="en-GB" dirty="0" smtClean="0"/>
                        <a:t>Be</a:t>
                      </a:r>
                      <a:r>
                        <a:rPr lang="en-GB" baseline="0" dirty="0" smtClean="0"/>
                        <a:t> COVID-19 Prepared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NB: Create a</a:t>
                      </a:r>
                      <a:r>
                        <a:rPr lang="en-GB" sz="1600" baseline="0" dirty="0" smtClean="0"/>
                        <a:t> 2</a:t>
                      </a:r>
                      <a:r>
                        <a:rPr lang="en-GB" sz="1600" baseline="30000" dirty="0" smtClean="0"/>
                        <a:t>nd</a:t>
                      </a:r>
                      <a:r>
                        <a:rPr lang="en-GB" sz="1600" baseline="0" dirty="0" smtClean="0"/>
                        <a:t> plan that will fit with any shutdown regulations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22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2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6379" y="508757"/>
            <a:ext cx="51619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solidFill>
                  <a:srgbClr val="E5007E"/>
                </a:solidFill>
              </a:rPr>
              <a:t>S . M . A . R . T</a:t>
            </a:r>
            <a:endParaRPr lang="en-GB" sz="6600" b="1" dirty="0">
              <a:solidFill>
                <a:srgbClr val="E5007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3352" y="1553805"/>
            <a:ext cx="12763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E5007E"/>
                </a:solidFill>
              </a:rPr>
              <a:t>S</a:t>
            </a:r>
            <a:r>
              <a:rPr lang="en-GB" sz="2400" b="1" dirty="0" smtClean="0">
                <a:solidFill>
                  <a:srgbClr val="4B1863"/>
                </a:solidFill>
              </a:rPr>
              <a:t>pecific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802" y="1553807"/>
            <a:ext cx="19252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E5007E"/>
                </a:solidFill>
              </a:rPr>
              <a:t>M</a:t>
            </a:r>
            <a:r>
              <a:rPr lang="en-GB" sz="2400" b="1" dirty="0" smtClean="0">
                <a:solidFill>
                  <a:srgbClr val="4B1863"/>
                </a:solidFill>
              </a:rPr>
              <a:t>easurable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7353" y="1553807"/>
            <a:ext cx="16752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E5007E"/>
                </a:solidFill>
              </a:rPr>
              <a:t>A</a:t>
            </a:r>
            <a:r>
              <a:rPr lang="en-GB" sz="2400" b="1" dirty="0" smtClean="0">
                <a:solidFill>
                  <a:srgbClr val="4B1863"/>
                </a:solidFill>
              </a:rPr>
              <a:t>ttainable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668" y="1553806"/>
            <a:ext cx="1432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E5007E"/>
                </a:solidFill>
              </a:rPr>
              <a:t>R</a:t>
            </a:r>
            <a:r>
              <a:rPr lang="en-GB" sz="2400" b="1" dirty="0" smtClean="0">
                <a:solidFill>
                  <a:srgbClr val="4B1863"/>
                </a:solidFill>
              </a:rPr>
              <a:t>ealistic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0595" y="1553804"/>
            <a:ext cx="1065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E5007E"/>
                </a:solidFill>
              </a:rPr>
              <a:t>T</a:t>
            </a:r>
            <a:r>
              <a:rPr lang="en-GB" sz="2400" b="1" dirty="0" smtClean="0">
                <a:solidFill>
                  <a:srgbClr val="4B1863"/>
                </a:solidFill>
              </a:rPr>
              <a:t>ime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8852" y="2544811"/>
            <a:ext cx="1774005" cy="2520484"/>
          </a:xfrm>
          <a:prstGeom prst="rect">
            <a:avLst/>
          </a:prstGeom>
          <a:solidFill>
            <a:schemeClr val="bg1"/>
          </a:solidFill>
          <a:ln w="28575">
            <a:solidFill>
              <a:srgbClr val="E5007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73350" y="2544811"/>
            <a:ext cx="13763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4B1863"/>
                </a:solidFill>
              </a:rPr>
              <a:t>Be clear on your goal</a:t>
            </a:r>
          </a:p>
          <a:p>
            <a:endParaRPr lang="en-GB" sz="800" i="1" dirty="0" smtClean="0">
              <a:solidFill>
                <a:srgbClr val="4B1863"/>
              </a:solidFill>
            </a:endParaRPr>
          </a:p>
          <a:p>
            <a:r>
              <a:rPr lang="en-GB" sz="1600" i="1" dirty="0" smtClean="0">
                <a:solidFill>
                  <a:srgbClr val="4B1863"/>
                </a:solidFill>
              </a:rPr>
              <a:t>What do you want to accomplish?</a:t>
            </a:r>
          </a:p>
          <a:p>
            <a:endParaRPr lang="en-GB" sz="800" i="1" dirty="0" smtClean="0">
              <a:solidFill>
                <a:srgbClr val="4B1863"/>
              </a:solidFill>
            </a:endParaRPr>
          </a:p>
          <a:p>
            <a:r>
              <a:rPr lang="en-GB" sz="1600" i="1" dirty="0" smtClean="0">
                <a:solidFill>
                  <a:srgbClr val="4B1863"/>
                </a:solidFill>
              </a:rPr>
              <a:t>Why is it important?</a:t>
            </a:r>
            <a:endParaRPr lang="en-GB" sz="1600" i="1" dirty="0">
              <a:solidFill>
                <a:srgbClr val="4B1863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6340" y="2538926"/>
            <a:ext cx="1857723" cy="26826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9754" y="2550959"/>
            <a:ext cx="1867356" cy="26586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022" y="2544811"/>
            <a:ext cx="1877254" cy="26360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4932" y="2544811"/>
            <a:ext cx="1761857" cy="26360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108915" y="2617786"/>
            <a:ext cx="17762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491A62"/>
                </a:solidFill>
              </a:rPr>
              <a:t>How much?</a:t>
            </a:r>
          </a:p>
          <a:p>
            <a:endParaRPr lang="en-GB" sz="800" i="1" dirty="0" smtClean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How many?</a:t>
            </a:r>
          </a:p>
          <a:p>
            <a:endParaRPr lang="en-GB" sz="800" i="1" dirty="0" smtClean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When is it accomplished</a:t>
            </a:r>
            <a:r>
              <a:rPr lang="en-GB" i="1" dirty="0" smtClean="0">
                <a:solidFill>
                  <a:srgbClr val="491A62"/>
                </a:solidFill>
              </a:rPr>
              <a:t>?</a:t>
            </a:r>
          </a:p>
          <a:p>
            <a:endParaRPr lang="en-GB" sz="800" i="1" dirty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When is it being reviewed?</a:t>
            </a:r>
            <a:endParaRPr lang="en-GB" sz="1600" i="1" dirty="0">
              <a:solidFill>
                <a:srgbClr val="491A6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8613" y="2544811"/>
            <a:ext cx="17906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i="1" dirty="0" smtClean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Is the goal realistic &amp; within reach?</a:t>
            </a:r>
          </a:p>
          <a:p>
            <a:endParaRPr lang="en-GB" sz="800" i="1" dirty="0" smtClean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Can you commit to the goal?</a:t>
            </a:r>
          </a:p>
          <a:p>
            <a:endParaRPr lang="en-GB" sz="800" i="1" dirty="0" smtClean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Does it fit within your time &amp; resources?</a:t>
            </a:r>
            <a:endParaRPr lang="en-GB" sz="1600" i="1" dirty="0">
              <a:solidFill>
                <a:srgbClr val="491A6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25890" y="2661803"/>
            <a:ext cx="1636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491A62"/>
                </a:solidFill>
              </a:rPr>
              <a:t>Is the goal achievable?</a:t>
            </a:r>
          </a:p>
          <a:p>
            <a:endParaRPr lang="en-GB" sz="800" i="1" dirty="0" smtClean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What do you need to achieve the goal?</a:t>
            </a:r>
          </a:p>
          <a:p>
            <a:endParaRPr lang="en-GB" sz="800" i="1" dirty="0" smtClean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Has it been done successfully before?</a:t>
            </a:r>
            <a:endParaRPr lang="en-GB" sz="1600" i="1" dirty="0">
              <a:solidFill>
                <a:srgbClr val="491A6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06100" y="2684766"/>
            <a:ext cx="15393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491A62"/>
                </a:solidFill>
              </a:rPr>
              <a:t>Define the start &amp; finish dates.</a:t>
            </a:r>
          </a:p>
          <a:p>
            <a:endParaRPr lang="en-GB" sz="800" i="1" dirty="0" smtClean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What is the deadline?</a:t>
            </a:r>
          </a:p>
          <a:p>
            <a:endParaRPr lang="en-GB" sz="800" i="1" dirty="0" smtClean="0">
              <a:solidFill>
                <a:srgbClr val="491A62"/>
              </a:solidFill>
            </a:endParaRPr>
          </a:p>
          <a:p>
            <a:r>
              <a:rPr lang="en-GB" sz="1600" i="1" dirty="0" smtClean="0">
                <a:solidFill>
                  <a:srgbClr val="491A62"/>
                </a:solidFill>
              </a:rPr>
              <a:t>When do you want to achieve the goal by?</a:t>
            </a:r>
            <a:endParaRPr lang="en-GB" sz="1600" i="1" dirty="0">
              <a:solidFill>
                <a:srgbClr val="491A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6379" y="508757"/>
            <a:ext cx="51619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solidFill>
                  <a:srgbClr val="E5007E"/>
                </a:solidFill>
              </a:rPr>
              <a:t>S . M . A . R . T</a:t>
            </a:r>
            <a:endParaRPr lang="en-GB" sz="6600" b="1" dirty="0">
              <a:solidFill>
                <a:srgbClr val="E5007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3352" y="1553805"/>
            <a:ext cx="12763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E5007E"/>
                </a:solidFill>
              </a:rPr>
              <a:t>S</a:t>
            </a:r>
            <a:r>
              <a:rPr lang="en-GB" sz="2400" b="1" dirty="0" smtClean="0">
                <a:solidFill>
                  <a:srgbClr val="4B1863"/>
                </a:solidFill>
              </a:rPr>
              <a:t>pecific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802" y="1553807"/>
            <a:ext cx="19252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E5007E"/>
                </a:solidFill>
              </a:rPr>
              <a:t>M</a:t>
            </a:r>
            <a:r>
              <a:rPr lang="en-GB" sz="2400" b="1" dirty="0" smtClean="0">
                <a:solidFill>
                  <a:srgbClr val="4B1863"/>
                </a:solidFill>
              </a:rPr>
              <a:t>easurable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7353" y="1553807"/>
            <a:ext cx="16752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E5007E"/>
                </a:solidFill>
              </a:rPr>
              <a:t>A</a:t>
            </a:r>
            <a:r>
              <a:rPr lang="en-GB" sz="2400" b="1" dirty="0" smtClean="0">
                <a:solidFill>
                  <a:srgbClr val="4B1863"/>
                </a:solidFill>
              </a:rPr>
              <a:t>ttainable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668" y="1553806"/>
            <a:ext cx="1432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E5007E"/>
                </a:solidFill>
              </a:rPr>
              <a:t>R</a:t>
            </a:r>
            <a:r>
              <a:rPr lang="en-GB" sz="2400" b="1" dirty="0" smtClean="0">
                <a:solidFill>
                  <a:srgbClr val="4B1863"/>
                </a:solidFill>
              </a:rPr>
              <a:t>ealistic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0595" y="1553804"/>
            <a:ext cx="1065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E5007E"/>
                </a:solidFill>
              </a:rPr>
              <a:t>T</a:t>
            </a:r>
            <a:r>
              <a:rPr lang="en-GB" sz="2400" b="1" dirty="0" smtClean="0">
                <a:solidFill>
                  <a:srgbClr val="4B1863"/>
                </a:solidFill>
              </a:rPr>
              <a:t>ime</a:t>
            </a:r>
            <a:endParaRPr lang="en-GB" sz="2400" b="1" dirty="0">
              <a:solidFill>
                <a:srgbClr val="4B186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8852" y="2544811"/>
            <a:ext cx="1774005" cy="2520484"/>
          </a:xfrm>
          <a:prstGeom prst="rect">
            <a:avLst/>
          </a:prstGeom>
          <a:solidFill>
            <a:schemeClr val="bg1"/>
          </a:solidFill>
          <a:ln w="28575">
            <a:solidFill>
              <a:srgbClr val="E5007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6340" y="2538926"/>
            <a:ext cx="1857723" cy="26826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9754" y="2550959"/>
            <a:ext cx="1867356" cy="26586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022" y="2544811"/>
            <a:ext cx="1877254" cy="26360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4932" y="2544811"/>
            <a:ext cx="1761857" cy="263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577" y="0"/>
            <a:ext cx="8229600" cy="746625"/>
          </a:xfrm>
        </p:spPr>
        <p:txBody>
          <a:bodyPr>
            <a:normAutofit fontScale="90000"/>
          </a:bodyPr>
          <a:lstStyle/>
          <a:p>
            <a:r>
              <a:rPr lang="en-US" sz="8000" b="1" cap="all" dirty="0" smtClean="0">
                <a:solidFill>
                  <a:srgbClr val="471069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  <a:t/>
            </a:r>
            <a:br>
              <a:rPr lang="en-US" sz="8000" b="1" cap="all" dirty="0" smtClean="0">
                <a:solidFill>
                  <a:srgbClr val="471069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</a:br>
            <a:r>
              <a:rPr lang="en-US" sz="6000" b="1" cap="all" dirty="0" smtClean="0">
                <a:solidFill>
                  <a:srgbClr val="E5007E"/>
                </a:solidFill>
                <a:latin typeface="Univers LT Std 57 Condensed" charset="0"/>
                <a:ea typeface="Univers LT Std 57 Condensed" charset="0"/>
                <a:cs typeface="Univers LT Std 57 Condensed" charset="0"/>
              </a:rPr>
              <a:t>a budget sheet</a:t>
            </a:r>
            <a:endParaRPr lang="en-US" sz="6000" b="1" cap="all" dirty="0">
              <a:solidFill>
                <a:srgbClr val="E5007E"/>
              </a:solidFill>
              <a:latin typeface="Univers LT Std 57 Condensed" charset="0"/>
              <a:ea typeface="Univers LT Std 57 Condensed" charset="0"/>
              <a:cs typeface="Univers LT Std 57 Condensed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9206"/>
              </p:ext>
            </p:extLst>
          </p:nvPr>
        </p:nvGraphicFramePr>
        <p:xfrm>
          <a:off x="1975178" y="1794487"/>
          <a:ext cx="8127999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0211">
                  <a:extLst>
                    <a:ext uri="{9D8B030D-6E8A-4147-A177-3AD203B41FA5}">
                      <a16:colId xmlns:a16="http://schemas.microsoft.com/office/drawing/2014/main" val="845729866"/>
                    </a:ext>
                  </a:extLst>
                </a:gridCol>
                <a:gridCol w="1732548">
                  <a:extLst>
                    <a:ext uri="{9D8B030D-6E8A-4147-A177-3AD203B41FA5}">
                      <a16:colId xmlns:a16="http://schemas.microsoft.com/office/drawing/2014/main" val="3859436401"/>
                    </a:ext>
                  </a:extLst>
                </a:gridCol>
                <a:gridCol w="1745240">
                  <a:extLst>
                    <a:ext uri="{9D8B030D-6E8A-4147-A177-3AD203B41FA5}">
                      <a16:colId xmlns:a16="http://schemas.microsoft.com/office/drawing/2014/main" val="3937940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ITEM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MONEY IN 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MONEY OUT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455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Section</a:t>
                      </a:r>
                      <a:r>
                        <a:rPr lang="en-GB" baseline="0" dirty="0" smtClean="0"/>
                        <a:t> budget for 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952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Sponsorship from John’s recruitment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20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Ticket sales (</a:t>
                      </a:r>
                      <a:r>
                        <a:rPr lang="en-GB" baseline="0" dirty="0" smtClean="0"/>
                        <a:t> estimate before/update after)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28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r>
                        <a:rPr lang="en-GB" baseline="0" dirty="0" smtClean="0"/>
                        <a:t> tech – lighting/music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£200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09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Decoration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13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Printed tickets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£50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91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(including VAT)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£400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£350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7416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4621" y="5485903"/>
            <a:ext cx="314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These need to be the same</a:t>
            </a:r>
          </a:p>
          <a:p>
            <a:r>
              <a:rPr lang="en-GB" dirty="0" smtClean="0"/>
              <a:t>(or money in be higher = profit)</a:t>
            </a:r>
            <a:endParaRPr lang="en-GB" dirty="0"/>
          </a:p>
        </p:txBody>
      </p:sp>
      <p:sp>
        <p:nvSpPr>
          <p:cNvPr id="7" name="Up Arrow 6"/>
          <p:cNvSpPr/>
          <p:nvPr/>
        </p:nvSpPr>
        <p:spPr>
          <a:xfrm rot="20343543">
            <a:off x="7548434" y="4862757"/>
            <a:ext cx="485965" cy="638218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Up Arrow 7"/>
          <p:cNvSpPr/>
          <p:nvPr/>
        </p:nvSpPr>
        <p:spPr>
          <a:xfrm rot="1542370">
            <a:off x="8817204" y="4860872"/>
            <a:ext cx="485965" cy="634770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Up Arrow 8"/>
          <p:cNvSpPr/>
          <p:nvPr/>
        </p:nvSpPr>
        <p:spPr>
          <a:xfrm rot="1542370">
            <a:off x="2857561" y="4870975"/>
            <a:ext cx="485965" cy="634770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873577" y="5615513"/>
            <a:ext cx="2616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Check all items purchased</a:t>
            </a:r>
          </a:p>
          <a:p>
            <a:r>
              <a:rPr lang="en-GB" dirty="0" smtClean="0"/>
              <a:t>Include VAT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51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74" y="-176463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cap="all" dirty="0" smtClean="0">
                <a:solidFill>
                  <a:srgbClr val="471069"/>
                </a:solidFill>
                <a:ea typeface="Univers LT Std 57 Condensed" charset="0"/>
                <a:cs typeface="Univers LT Std 57 Condensed" charset="0"/>
              </a:rPr>
              <a:t>STEP 2 – 1 Month before the event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29960"/>
              </p:ext>
            </p:extLst>
          </p:nvPr>
        </p:nvGraphicFramePr>
        <p:xfrm>
          <a:off x="380452" y="689810"/>
          <a:ext cx="10211896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7613">
                  <a:extLst>
                    <a:ext uri="{9D8B030D-6E8A-4147-A177-3AD203B41FA5}">
                      <a16:colId xmlns:a16="http://schemas.microsoft.com/office/drawing/2014/main" val="4261445165"/>
                    </a:ext>
                  </a:extLst>
                </a:gridCol>
                <a:gridCol w="4887122">
                  <a:extLst>
                    <a:ext uri="{9D8B030D-6E8A-4147-A177-3AD203B41FA5}">
                      <a16:colId xmlns:a16="http://schemas.microsoft.com/office/drawing/2014/main" val="1004311358"/>
                    </a:ext>
                  </a:extLst>
                </a:gridCol>
                <a:gridCol w="737161">
                  <a:extLst>
                    <a:ext uri="{9D8B030D-6E8A-4147-A177-3AD203B41FA5}">
                      <a16:colId xmlns:a16="http://schemas.microsoft.com/office/drawing/2014/main" val="3569263234"/>
                    </a:ext>
                  </a:extLst>
                </a:gridCol>
              </a:tblGrid>
              <a:tr h="906550">
                <a:tc>
                  <a:txBody>
                    <a:bodyPr/>
                    <a:lstStyle/>
                    <a:p>
                      <a:r>
                        <a:rPr lang="en-GB" dirty="0" smtClean="0"/>
                        <a:t>Organise an</a:t>
                      </a:r>
                      <a:r>
                        <a:rPr lang="en-GB" baseline="0" dirty="0" smtClean="0"/>
                        <a:t> update meeting with your event committee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</a:t>
                      </a:r>
                      <a:r>
                        <a:rPr lang="en-GB" baseline="0" dirty="0" smtClean="0"/>
                        <a:t> Don’t forget to praise your committee if they have done a good </a:t>
                      </a:r>
                      <a:r>
                        <a:rPr lang="en-GB" baseline="0" dirty="0" smtClean="0"/>
                        <a:t>job. As well as dealing with conflict – side 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57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Speaker/ presenter liaison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 Finalise speech topics</a:t>
                      </a:r>
                      <a:r>
                        <a:rPr lang="en-GB" baseline="0" dirty="0" smtClean="0"/>
                        <a:t> and ask them to share the event with their networks</a:t>
                      </a:r>
                    </a:p>
                    <a:p>
                      <a:r>
                        <a:rPr lang="en-GB" baseline="0" dirty="0" smtClean="0"/>
                        <a:t>Are you filming the event? Do you need permission?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0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Budgets/Costings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 Make sure all budget plans are up to date. Has funding been</a:t>
                      </a:r>
                      <a:r>
                        <a:rPr lang="en-GB" baseline="0" dirty="0" smtClean="0"/>
                        <a:t> found?</a:t>
                      </a:r>
                    </a:p>
                    <a:p>
                      <a:r>
                        <a:rPr lang="en-GB" baseline="0" dirty="0" smtClean="0"/>
                        <a:t>What other ways can you find budget?</a:t>
                      </a:r>
                    </a:p>
                    <a:p>
                      <a:r>
                        <a:rPr lang="en-GB" baseline="0" dirty="0" smtClean="0"/>
                        <a:t>Request logos form sponsors in high 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537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Confirm venue details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 check if you need any extra staff to work the event.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Ticket Sales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 Is</a:t>
                      </a:r>
                      <a:r>
                        <a:rPr lang="en-GB" baseline="0" dirty="0" smtClean="0"/>
                        <a:t> this a ticketed event?</a:t>
                      </a:r>
                    </a:p>
                    <a:p>
                      <a:r>
                        <a:rPr lang="en-GB" baseline="0" dirty="0" smtClean="0"/>
                        <a:t>If so, when do tickets go on sale? Are you offering an early bird discount? What happens if the event is cancelled?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13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Publicity Plan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NB: do you need to have</a:t>
                      </a:r>
                      <a:r>
                        <a:rPr lang="en-GB" baseline="0" dirty="0" smtClean="0"/>
                        <a:t> a link to the event on your web page?</a:t>
                      </a:r>
                    </a:p>
                    <a:p>
                      <a:r>
                        <a:rPr lang="en-GB" baseline="0" dirty="0" smtClean="0"/>
                        <a:t>What posts do you have scheduled?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0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3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7609" y="922823"/>
            <a:ext cx="1105610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4B1863"/>
                </a:solidFill>
              </a:rPr>
              <a:t>5 Steps to Conflict </a:t>
            </a:r>
            <a:r>
              <a:rPr lang="en-GB" sz="4000" b="1" dirty="0">
                <a:solidFill>
                  <a:srgbClr val="4B1863"/>
                </a:solidFill>
              </a:rPr>
              <a:t>R</a:t>
            </a:r>
            <a:r>
              <a:rPr lang="en-GB" sz="4000" b="1" dirty="0" smtClean="0">
                <a:solidFill>
                  <a:srgbClr val="4B1863"/>
                </a:solidFill>
              </a:rPr>
              <a:t>esolution</a:t>
            </a:r>
          </a:p>
          <a:p>
            <a:pPr algn="ctr"/>
            <a:endParaRPr lang="en-GB" dirty="0" smtClean="0"/>
          </a:p>
          <a:p>
            <a:pPr marL="342900" indent="-342900">
              <a:buAutoNum type="arabicParenR"/>
            </a:pPr>
            <a:r>
              <a:rPr lang="en-GB" sz="2000" b="1" dirty="0" smtClean="0">
                <a:solidFill>
                  <a:srgbClr val="491A62"/>
                </a:solidFill>
              </a:rPr>
              <a:t>Identify the source of the conflict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E5007E"/>
                </a:solidFill>
              </a:rPr>
              <a:t>What has caused the conflict – ask the question and listen without judgment or comment.</a:t>
            </a:r>
          </a:p>
          <a:p>
            <a:pPr marL="342900" indent="-342900">
              <a:buAutoNum type="arabicParenR"/>
            </a:pPr>
            <a:r>
              <a:rPr lang="en-GB" sz="2000" b="1" dirty="0" smtClean="0">
                <a:solidFill>
                  <a:srgbClr val="491A62"/>
                </a:solidFill>
              </a:rPr>
              <a:t>Looking beyond the incident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E5007E"/>
                </a:solidFill>
              </a:rPr>
              <a:t>When did the conflict start? Was it an previous comment or incident?</a:t>
            </a:r>
          </a:p>
          <a:p>
            <a:pPr marL="342900" indent="-342900">
              <a:buAutoNum type="arabicParenR"/>
            </a:pPr>
            <a:r>
              <a:rPr lang="en-GB" sz="2000" b="1" dirty="0" smtClean="0">
                <a:solidFill>
                  <a:srgbClr val="491A62"/>
                </a:solidFill>
              </a:rPr>
              <a:t>Request Solutions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E5007E"/>
                </a:solidFill>
              </a:rPr>
              <a:t>Be the mediator between parties. Listen and ask how could this be resolved.</a:t>
            </a:r>
          </a:p>
          <a:p>
            <a:pPr marL="342900" indent="-342900">
              <a:buAutoNum type="arabicParenR"/>
            </a:pPr>
            <a:r>
              <a:rPr lang="en-GB" sz="2000" b="1" dirty="0" smtClean="0">
                <a:solidFill>
                  <a:srgbClr val="491A62"/>
                </a:solidFill>
              </a:rPr>
              <a:t>Identify Solutions both disputants can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E5007E"/>
                </a:solidFill>
              </a:rPr>
              <a:t>Look for the most acceptable course of action that benefits both parties and the organisation.</a:t>
            </a:r>
          </a:p>
          <a:p>
            <a:pPr marL="342900" indent="-342900">
              <a:buAutoNum type="arabicParenR"/>
            </a:pPr>
            <a:r>
              <a:rPr lang="en-GB" sz="2000" b="1" dirty="0" smtClean="0">
                <a:solidFill>
                  <a:srgbClr val="491A62"/>
                </a:solidFill>
              </a:rPr>
              <a:t>Agreement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E5007E"/>
                </a:solidFill>
              </a:rPr>
              <a:t>Once the parties have agreed a resolution, discuss action plans on how this can be prevented in the future.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1391</Words>
  <Application>Microsoft Office PowerPoint</Application>
  <PresentationFormat>Widescreen</PresentationFormat>
  <Paragraphs>185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Univers LT Std 57 Condensed</vt:lpstr>
      <vt:lpstr>1_Office Theme</vt:lpstr>
      <vt:lpstr>EVENT PLANNING:</vt:lpstr>
      <vt:lpstr>PowerPoint Presentation</vt:lpstr>
      <vt:lpstr>Planning your event</vt:lpstr>
      <vt:lpstr>Step 1 - Initial event planning</vt:lpstr>
      <vt:lpstr>PowerPoint Presentation</vt:lpstr>
      <vt:lpstr>PowerPoint Presentation</vt:lpstr>
      <vt:lpstr> a budget sheet</vt:lpstr>
      <vt:lpstr>STEP 2 – 1 Month before the event</vt:lpstr>
      <vt:lpstr>PowerPoint Presentation</vt:lpstr>
      <vt:lpstr>Step 3 – 1 week before your event</vt:lpstr>
      <vt:lpstr>Step 4 – the day of the event</vt:lpstr>
      <vt:lpstr>Step 5 – after the event – Well done, you did it!</vt:lpstr>
      <vt:lpstr> any questions? Contact your section chair or relevant member of staff for more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LEADERSHIP:</dc:title>
  <dc:creator>emmabishop</dc:creator>
  <cp:lastModifiedBy>Bob</cp:lastModifiedBy>
  <cp:revision>60</cp:revision>
  <cp:lastPrinted>2019-04-30T11:47:09Z</cp:lastPrinted>
  <dcterms:created xsi:type="dcterms:W3CDTF">2019-04-30T10:00:41Z</dcterms:created>
  <dcterms:modified xsi:type="dcterms:W3CDTF">2020-08-11T12:40:42Z</dcterms:modified>
</cp:coreProperties>
</file>